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5" r:id="rId5"/>
    <p:sldMasterId id="2147483816" r:id="rId6"/>
    <p:sldMasterId id="2147483817" r:id="rId7"/>
    <p:sldMasterId id="214748381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y="5143500" cx="9144000"/>
  <p:notesSz cx="6858000" cy="9144000"/>
  <p:embeddedFontLst>
    <p:embeddedFont>
      <p:font typeface="Merriweather Light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Montserrat Medium"/>
      <p:regular r:id="rId47"/>
      <p:bold r:id="rId48"/>
      <p:italic r:id="rId49"/>
      <p:boldItalic r:id="rId50"/>
    </p:embeddedFont>
    <p:embeddedFont>
      <p:font typeface="Open Sans SemiBold"/>
      <p:regular r:id="rId51"/>
      <p:bold r:id="rId52"/>
      <p:italic r:id="rId53"/>
      <p:boldItalic r:id="rId54"/>
    </p:embeddedFont>
    <p:embeddedFont>
      <p:font typeface="Vidaloka"/>
      <p:regular r:id="rId55"/>
    </p:embeddedFont>
    <p:embeddedFont>
      <p:font typeface="Russo One"/>
      <p:regular r:id="rId56"/>
    </p:embeddedFont>
    <p:embeddedFont>
      <p:font typeface="Mako"/>
      <p:regular r:id="rId57"/>
    </p:embeddedFont>
    <p:embeddedFont>
      <p:font typeface="Crimson Text"/>
      <p:regular r:id="rId58"/>
      <p:bold r:id="rId59"/>
      <p:italic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36E3B3-F478-4488-8976-2025980D9ED4}">
  <a:tblStyle styleId="{2636E3B3-F478-4488-8976-2025980D9E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47C849E-1813-4A7A-9DF9-E7388603A9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Light-bold.fntdata"/><Relationship Id="rId42" Type="http://schemas.openxmlformats.org/officeDocument/2006/relationships/font" Target="fonts/MerriweatherLight-boldItalic.fntdata"/><Relationship Id="rId41" Type="http://schemas.openxmlformats.org/officeDocument/2006/relationships/font" Target="fonts/MerriweatherLight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MontserratMedium-bold.fntdata"/><Relationship Id="rId47" Type="http://schemas.openxmlformats.org/officeDocument/2006/relationships/font" Target="fonts/MontserratMedium-regular.fntdata"/><Relationship Id="rId49" Type="http://schemas.openxmlformats.org/officeDocument/2006/relationships/font" Target="fonts/Montserrat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font" Target="fonts/MerriweatherLight-regular.fntdata"/><Relationship Id="rId38" Type="http://schemas.openxmlformats.org/officeDocument/2006/relationships/slide" Target="slides/slide29.xml"/><Relationship Id="rId62" Type="http://schemas.openxmlformats.org/officeDocument/2006/relationships/font" Target="fonts/OpenSans-regular.fntdata"/><Relationship Id="rId61" Type="http://schemas.openxmlformats.org/officeDocument/2006/relationships/font" Target="fonts/CrimsonText-boldItalic.fntdata"/><Relationship Id="rId20" Type="http://schemas.openxmlformats.org/officeDocument/2006/relationships/slide" Target="slides/slide11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CrimsonText-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OpenSansSemiBold-regular.fntdata"/><Relationship Id="rId50" Type="http://schemas.openxmlformats.org/officeDocument/2006/relationships/font" Target="fonts/MontserratMedium-boldItalic.fntdata"/><Relationship Id="rId53" Type="http://schemas.openxmlformats.org/officeDocument/2006/relationships/font" Target="fonts/OpenSansSemiBold-italic.fntdata"/><Relationship Id="rId52" Type="http://schemas.openxmlformats.org/officeDocument/2006/relationships/font" Target="fonts/OpenSansSemiBold-bold.fntdata"/><Relationship Id="rId11" Type="http://schemas.openxmlformats.org/officeDocument/2006/relationships/slide" Target="slides/slide2.xml"/><Relationship Id="rId55" Type="http://schemas.openxmlformats.org/officeDocument/2006/relationships/font" Target="fonts/Vidaloka-regular.fntdata"/><Relationship Id="rId10" Type="http://schemas.openxmlformats.org/officeDocument/2006/relationships/slide" Target="slides/slide1.xml"/><Relationship Id="rId54" Type="http://schemas.openxmlformats.org/officeDocument/2006/relationships/font" Target="fonts/OpenSansSemiBold-boldItalic.fntdata"/><Relationship Id="rId13" Type="http://schemas.openxmlformats.org/officeDocument/2006/relationships/slide" Target="slides/slide4.xml"/><Relationship Id="rId57" Type="http://schemas.openxmlformats.org/officeDocument/2006/relationships/font" Target="fonts/Mako-regular.fntdata"/><Relationship Id="rId12" Type="http://schemas.openxmlformats.org/officeDocument/2006/relationships/slide" Target="slides/slide3.xml"/><Relationship Id="rId56" Type="http://schemas.openxmlformats.org/officeDocument/2006/relationships/font" Target="fonts/RussoOne-regular.fntdata"/><Relationship Id="rId15" Type="http://schemas.openxmlformats.org/officeDocument/2006/relationships/slide" Target="slides/slide6.xml"/><Relationship Id="rId59" Type="http://schemas.openxmlformats.org/officeDocument/2006/relationships/font" Target="fonts/CrimsonText-bold.fntdata"/><Relationship Id="rId14" Type="http://schemas.openxmlformats.org/officeDocument/2006/relationships/slide" Target="slides/slide5.xml"/><Relationship Id="rId58" Type="http://schemas.openxmlformats.org/officeDocument/2006/relationships/font" Target="fonts/CrimsonText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16970a418a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16970a418a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1987436d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31987436d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eleanor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16970a418a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316970a418a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316970a418a_0_3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316970a418a_0_3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16970a418a_0_3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316970a418a_0_3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319cc42fb95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319cc42fb95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319cc42fb95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319cc42fb95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16970a418a_0_3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316970a418a_0_3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16e2e8b72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316e2e8b72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16e2e8b72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316e2e8b72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316e2e8b72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316e2e8b72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16970a418a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316970a418a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316970a418a_0_2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316970a418a_0_2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16970a418a_0_3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16970a418a_0_3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319aa361f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319aa361f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16970a418a_0_3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316970a418a_0_3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319cc42fb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319cc42fb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316970a418a_0_3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316970a418a_0_3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316970a418a_0_2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316970a418a_0_2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16970a418a_0_3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316970a418a_0_3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172ef6f6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172ef6f6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16970a418a_0_2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316970a418a_0_2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6970a418a_0_2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16970a418a_0_2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16970a418a_0_2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16970a418a_0_2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16970a418a_0_2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316970a418a_0_2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316970a418a_0_2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316970a418a_0_2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16970a418a_0_2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316970a418a_0_2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eleanor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316970a418a_0_2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316970a418a_0_2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eleanor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16970a418a_0_3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316970a418a_0_3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eleanor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3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5" name="Google Shape;845;p103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6" name="Google Shape;846;p103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7" name="Google Shape;847;p103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8" name="Google Shape;848;p103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9" name="Google Shape;849;p103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50" name="Google Shape;850;p103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51" name="Google Shape;851;p1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1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4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5" name="Google Shape;855;p104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04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7" name="Google Shape;857;p104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104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9" name="Google Shape;859;p104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104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61" name="Google Shape;861;p104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0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63" name="Google Shape;863;p1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6" name="Google Shape;866;p1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1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10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10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0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10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105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3" name="Google Shape;873;p105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05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5" name="Google Shape;875;p105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0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77" name="Google Shape;877;p105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8" name="Google Shape;878;p105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1" name="Google Shape;881;p106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06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3" name="Google Shape;883;p106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106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5" name="Google Shape;885;p106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86" name="Google Shape;886;p1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0" name="Google Shape;890;p107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107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2" name="Google Shape;892;p107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07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4" name="Google Shape;894;p107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95" name="Google Shape;895;p10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10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10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10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10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107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1" name="Google Shape;901;p107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2" name="Google Shape;902;p107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8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5" name="Google Shape;905;p108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6" name="Google Shape;906;p10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10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910" name="Google Shape;910;p109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911" name="Google Shape;911;p10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10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0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5" name="Google Shape;915;p110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16" name="Google Shape;916;p1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1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0" name="Google Shape;920;p1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1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1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1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11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11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11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27" name="Google Shape;927;p111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28" name="Google Shape;928;p111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2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1" name="Google Shape;931;p112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112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3" name="Google Shape;933;p112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12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35" name="Google Shape;935;p11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1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39" name="Google Shape;939;p113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0" name="Google Shape;940;p113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13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2" name="Google Shape;942;p113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113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4" name="Google Shape;944;p113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45" name="Google Shape;945;p1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1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11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1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4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1" name="Google Shape;951;p114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14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3" name="Google Shape;953;p1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114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1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114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8" name="Google Shape;958;p1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1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Google Shape;961;p1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1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11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116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6" name="Google Shape;966;p1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1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11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0" name="Google Shape;970;p1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1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11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1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11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11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0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1" name="Google Shape;981;p120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82" name="Google Shape;982;p1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120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120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1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8" name="Google Shape;988;p121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89" name="Google Shape;989;p121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90" name="Google Shape;990;p1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1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121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121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6" name="Google Shape;996;p122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997" name="Google Shape;997;p1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1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122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3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2" name="Google Shape;1002;p123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3" name="Google Shape;1003;p123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123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5" name="Google Shape;1005;p123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06" name="Google Shape;1006;p1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1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23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4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4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1" name="Google Shape;1011;p1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5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15" name="Google Shape;1015;p125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25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7" name="Google Shape;1017;p1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6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021" name="Google Shape;1021;p1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26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26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7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7" name="Google Shape;1027;p12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8" name="Google Shape;1028;p1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27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8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33" name="Google Shape;1033;p1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28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29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8" name="Google Shape;1038;p129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39" name="Google Shape;1039;p1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1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1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6" name="Google Shape;1046;p131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7" name="Google Shape;1047;p131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131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9" name="Google Shape;1049;p131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131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1" name="Google Shape;1051;p131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131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3" name="Google Shape;1053;p131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131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131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" name="Google Shape;1056;p131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7" name="Google Shape;1057;p131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058" name="Google Shape;1058;p1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32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2" name="Google Shape;1062;p132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3" name="Google Shape;1063;p132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132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5" name="Google Shape;1065;p132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6" name="Google Shape;1066;p132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132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2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9" name="Google Shape;1069;p132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132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2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2" name="Google Shape;1072;p132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32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2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5" name="Google Shape;1075;p132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132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7" name="Google Shape;1077;p132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8" name="Google Shape;1078;p132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132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0" name="Google Shape;1080;p1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3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86" name="Google Shape;1086;p133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7" name="Google Shape;1087;p1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5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34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91" name="Google Shape;1091;p134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2" name="Google Shape;1092;p1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35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98" name="Google Shape;1098;p135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9" name="Google Shape;1099;p1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1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1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1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6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05" name="Google Shape;1105;p136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06" name="Google Shape;1106;p1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37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10" name="Google Shape;1110;p137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11" name="Google Shape;1111;p1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1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1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1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1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1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38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9" name="Google Shape;1119;p138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20" name="Google Shape;1120;p138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1" name="Google Shape;1121;p138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138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138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138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27" name="Google Shape;1127;p1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1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39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1" name="Google Shape;1131;p1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1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1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1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1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1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1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41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0" name="Google Shape;1140;p141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1" name="Google Shape;1141;p141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141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3" name="Google Shape;1143;p141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141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5" name="Google Shape;1145;p141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141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7" name="Google Shape;1147;p141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8" name="Google Shape;1148;p1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1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1" name="Google Shape;1151;p1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1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1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1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142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3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8" name="Google Shape;1158;p143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59" name="Google Shape;1159;p1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1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1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1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71" name="Google Shape;7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6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4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5" name="Google Shape;1165;p144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66" name="Google Shape;1166;p144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7" name="Google Shape;1167;p1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1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144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5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2" name="Google Shape;1172;p145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73" name="Google Shape;1173;p145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74" name="Google Shape;1174;p1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14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1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1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14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6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2" name="Google Shape;1182;p146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3" name="Google Shape;1183;p1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1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146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47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8" name="Google Shape;1188;p147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9" name="Google Shape;1189;p1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1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1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1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1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1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8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7" name="Google Shape;1197;p148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148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9" name="Google Shape;1199;p148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0" name="Google Shape;1200;p148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1" name="Google Shape;1201;p148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" name="Google Shape;1202;p148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03" name="Google Shape;1203;p1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1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49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7" name="Google Shape;1207;p149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8" name="Google Shape;1208;p149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9" name="Google Shape;1209;p149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149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1" name="Google Shape;1211;p149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14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13" name="Google Shape;1213;p149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4" name="Google Shape;1214;p149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149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6" name="Google Shape;1216;p149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7" name="Google Shape;1217;p149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8" name="Google Shape;1218;p149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9" name="Google Shape;1219;p1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p1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1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1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0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5" name="Google Shape;1225;p150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150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7" name="Google Shape;1227;p150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150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9" name="Google Shape;1229;p150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150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1" name="Google Shape;1231;p150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150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3" name="Google Shape;1233;p150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150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5" name="Google Shape;1235;p150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150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37" name="Google Shape;1237;p1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1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51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1" name="Google Shape;1241;p151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51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3" name="Google Shape;1243;p151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151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5" name="Google Shape;1245;p151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151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7" name="Google Shape;1247;p151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151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9" name="Google Shape;1249;p151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15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1" name="Google Shape;1251;p1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1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15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15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52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257" name="Google Shape;1257;p1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1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1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1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1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53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5" name="Google Shape;1265;p153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153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7" name="Google Shape;1267;p153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153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9" name="Google Shape;1269;p153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153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1" name="Google Shape;1271;p153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153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73" name="Google Shape;1273;p1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1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" name="Google Shape;80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7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54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7" name="Google Shape;1277;p154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154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9" name="Google Shape;1279;p154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154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81" name="Google Shape;1281;p154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154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83" name="Google Shape;1283;p1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1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154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7" name="Google Shape;1287;p1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1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15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15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155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4" name="Google Shape;1294;p155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5" name="Google Shape;1295;p155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155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7" name="Google Shape;1297;p155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p155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9" name="Google Shape;1299;p155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155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301" name="Google Shape;1301;p155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55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3" name="Google Shape;1303;p155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4" name="Google Shape;1304;p155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5" name="Google Shape;1305;p155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56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08" name="Google Shape;1308;p156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9" name="Google Shape;1309;p156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0" name="Google Shape;1310;p156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1" name="Google Shape;1311;p156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2" name="Google Shape;1312;p156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3" name="Google Shape;1313;p156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14" name="Google Shape;1314;p1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1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57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8" name="Google Shape;1318;p157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9" name="Google Shape;1319;p157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0" name="Google Shape;1320;p157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1" name="Google Shape;1321;p157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2" name="Google Shape;1322;p157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157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4" name="Google Shape;1324;p157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157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26" name="Google Shape;1326;p1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7" name="Google Shape;1327;p1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9" name="Google Shape;1329;p1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1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1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1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1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1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5" name="Google Shape;1335;p158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6" name="Google Shape;1336;p158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158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8" name="Google Shape;1338;p158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1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40" name="Google Shape;1340;p158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41" name="Google Shape;1341;p158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59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4" name="Google Shape;1344;p159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5" name="Google Shape;1345;p159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6" name="Google Shape;1346;p159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159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8" name="Google Shape;1348;p159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49" name="Google Shape;1349;p1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60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3" name="Google Shape;1353;p160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160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5" name="Google Shape;1355;p160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160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7" name="Google Shape;1357;p160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8" name="Google Shape;1358;p1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1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1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1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1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160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4" name="Google Shape;1364;p160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5" name="Google Shape;1365;p160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61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8" name="Google Shape;1368;p161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9" name="Google Shape;1369;p1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1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62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373" name="Google Shape;1373;p162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374" name="Google Shape;1374;p1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1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63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8" name="Google Shape;1378;p163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79" name="Google Shape;1379;p1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1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6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" name="Google Shape;8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3" name="Google Shape;1383;p1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6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1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1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16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1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90" name="Google Shape;1390;p164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91" name="Google Shape;1391;p164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65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4" name="Google Shape;1394;p165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165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6" name="Google Shape;1396;p165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7" name="Google Shape;1397;p165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98" name="Google Shape;1398;p1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1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402" name="Google Shape;1402;p166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3" name="Google Shape;1403;p166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4" name="Google Shape;1404;p166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5" name="Google Shape;1405;p166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6" name="Google Shape;1406;p166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7" name="Google Shape;1407;p166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08" name="Google Shape;1408;p1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1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16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16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67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4" name="Google Shape;1414;p167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5" name="Google Shape;1415;p167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6" name="Google Shape;1416;p1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167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1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167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1" name="Google Shape;1421;p1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1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4" name="Google Shape;1424;p1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p169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169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9" name="Google Shape;1429;p1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17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" name="Google Shape;1433;p1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1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5" name="Google Shape;1435;p1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17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17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" name="Google Shape;9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95" name="Google Shape;9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20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0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" name="Google Shape;102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1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7" name="Google Shape;107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2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3" name="Google Shape;11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1" name="Google Shape;121;p25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3" name="Google Shape;123;p25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" name="Google Shape;125;p25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" name="Google Shape;127;p25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32" name="Google Shape;132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6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6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6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6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6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9" name="Google Shape;149;p26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6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4" name="Google Shape;15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3" name="Google Shape;173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0" name="Google Shape;180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5" name="Google Shape;185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32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2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2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2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2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1" name="Google Shape;20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5" name="Google Shape;215;p35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7" name="Google Shape;217;p35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9" name="Google Shape;219;p35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1" name="Google Shape;221;p35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2" name="Google Shape;22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33" name="Google Shape;233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38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1" name="Google Shape;241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8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39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40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63" name="Google Shape;263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2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77" name="Google Shape;27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3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87" name="Google Shape;287;p43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3" name="Google Shape;2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9" name="Google Shape;299;p4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4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4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1" name="Google Shape;311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5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5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25" name="Google Shape;325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31" name="Google Shape;331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47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7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47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7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47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7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7" name="Google Shape;34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48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48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8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7" name="Google Shape;35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8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9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9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9" name="Google Shape;369;p49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9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1" name="Google Shape;371;p49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3" name="Google Shape;373;p49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9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5" name="Google Shape;375;p49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9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9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9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9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50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3" name="Google Shape;383;p50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50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5" name="Google Shape;385;p50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50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88" name="Google Shape;388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2" name="Google Shape;392;p51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1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1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1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0" name="Google Shape;400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2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0" name="Google Shape;410;p52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52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5" name="Google Shape;415;p52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53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3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53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53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53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3" name="Google Shape;42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7" name="Google Shape;427;p54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4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9" name="Google Shape;429;p54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4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1" name="Google Shape;431;p54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2" name="Google Shape;432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54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54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9" name="Google Shape;439;p54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3" name="Google Shape;44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7" name="Google Shape;447;p56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8" name="Google Shape;448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7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3" name="Google Shape;453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8" name="Google Shape;468;p5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0" name="Google Shape;470;p5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2" name="Google Shape;472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6" name="Google Shape;476;p60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7" name="Google Shape;477;p60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9" name="Google Shape;479;p60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60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1" name="Google Shape;481;p60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2" name="Google Shape;482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8" name="Google Shape;488;p61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61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0" name="Google Shape;490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1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61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6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63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64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8" name="Google Shape;518;p67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19" name="Google Shape;519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67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7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5" name="Google Shape;525;p68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26" name="Google Shape;526;p68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27" name="Google Shape;527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68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68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534" name="Google Shape;534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69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70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0" name="Google Shape;540;p70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70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2" name="Google Shape;542;p70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3" name="Google Shape;543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70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8" name="Google Shape;548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2" name="Google Shape;552;p72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72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4" name="Google Shape;554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58" name="Google Shape;558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73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73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4" name="Google Shape;564;p7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5" name="Google Shape;565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74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570" name="Google Shape;570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5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5" name="Google Shape;575;p76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76" name="Google Shape;576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7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3" name="Google Shape;583;p78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4" name="Google Shape;584;p78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78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6" name="Google Shape;586;p78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78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8" name="Google Shape;588;p78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78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90" name="Google Shape;590;p78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78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2" name="Google Shape;592;p78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3" name="Google Shape;593;p78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78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595" name="Google Shape;595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9" name="Google Shape;599;p79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0" name="Google Shape;600;p79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79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2" name="Google Shape;602;p79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3" name="Google Shape;603;p79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79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5" name="Google Shape;605;p79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6" name="Google Shape;606;p79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79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8" name="Google Shape;608;p79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9" name="Google Shape;609;p79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79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1" name="Google Shape;611;p79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2" name="Google Shape;612;p79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79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4" name="Google Shape;614;p79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5" name="Google Shape;615;p79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79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7" name="Google Shape;617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7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0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3" name="Google Shape;623;p80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4" name="Google Shape;624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1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8" name="Google Shape;628;p81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9" name="Google Shape;629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8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8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2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5" name="Google Shape;635;p82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6" name="Google Shape;636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8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8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3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2" name="Google Shape;642;p83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3" name="Google Shape;643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7" name="Google Shape;647;p84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8" name="Google Shape;648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5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6" name="Google Shape;656;p85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57" name="Google Shape;657;p85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8" name="Google Shape;658;p85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85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85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85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4" name="Google Shape;664;p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p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8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7" name="Google Shape;677;p88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78" name="Google Shape;678;p88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88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0" name="Google Shape;680;p88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88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2" name="Google Shape;682;p88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88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4" name="Google Shape;684;p88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85" name="Google Shape;685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8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8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89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0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5" name="Google Shape;695;p90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96" name="Google Shape;696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9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9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1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2" name="Google Shape;702;p91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03" name="Google Shape;703;p91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4" name="Google Shape;704;p9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9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91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2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9" name="Google Shape;709;p92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10" name="Google Shape;710;p92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1" name="Google Shape;711;p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3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9" name="Google Shape;719;p93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0" name="Google Shape;720;p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4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5" name="Google Shape;725;p94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6" name="Google Shape;726;p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9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9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5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4" name="Google Shape;734;p95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95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6" name="Google Shape;736;p95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95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8" name="Google Shape;738;p95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95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40" name="Google Shape;740;p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6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4" name="Google Shape;744;p96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96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6" name="Google Shape;746;p96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96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8" name="Google Shape;748;p96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9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50" name="Google Shape;750;p96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1" name="Google Shape;751;p96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96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3" name="Google Shape;753;p96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96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5" name="Google Shape;755;p96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6" name="Google Shape;756;p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9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7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2" name="Google Shape;762;p97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97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4" name="Google Shape;764;p97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97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6" name="Google Shape;766;p97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97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8" name="Google Shape;768;p97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97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0" name="Google Shape;770;p97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97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2" name="Google Shape;772;p97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7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74" name="Google Shape;774;p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8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8" name="Google Shape;778;p98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98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0" name="Google Shape;780;p98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98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2" name="Google Shape;782;p98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98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4" name="Google Shape;784;p98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98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6" name="Google Shape;786;p98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9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88" name="Google Shape;788;p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9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9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9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94" name="Google Shape;794;p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9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9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9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9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0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2" name="Google Shape;802;p100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00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4" name="Google Shape;804;p100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100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6" name="Google Shape;806;p100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00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8" name="Google Shape;808;p100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00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10" name="Google Shape;810;p1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1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1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4" name="Google Shape;814;p101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01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6" name="Google Shape;816;p101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01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8" name="Google Shape;818;p101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01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20" name="Google Shape;820;p1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1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10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4" name="Google Shape;824;p1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0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10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10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10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102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102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2" name="Google Shape;832;p102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102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4" name="Google Shape;834;p102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02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6" name="Google Shape;836;p102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102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8" name="Google Shape;838;p102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102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02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1" name="Google Shape;841;p102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2" name="Google Shape;842;p102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51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3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48" Type="http://schemas.openxmlformats.org/officeDocument/2006/relationships/slideLayout" Target="../slideLayouts/slideLayout163.xml"/><Relationship Id="rId47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44.xml"/><Relationship Id="rId51" Type="http://schemas.openxmlformats.org/officeDocument/2006/relationships/slideLayout" Target="../slideLayouts/slideLayout166.xml"/><Relationship Id="rId50" Type="http://schemas.openxmlformats.org/officeDocument/2006/relationships/slideLayout" Target="../slideLayouts/slideLayout165.xml"/><Relationship Id="rId53" Type="http://schemas.openxmlformats.org/officeDocument/2006/relationships/theme" Target="../theme/theme4.xml"/><Relationship Id="rId52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7DAD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66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8" name="Google Shape;978;p119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06" r:id="rId44"/>
    <p:sldLayoutId id="2147483807" r:id="rId45"/>
    <p:sldLayoutId id="2147483808" r:id="rId46"/>
    <p:sldLayoutId id="2147483809" r:id="rId47"/>
    <p:sldLayoutId id="2147483810" r:id="rId48"/>
    <p:sldLayoutId id="2147483811" r:id="rId49"/>
    <p:sldLayoutId id="2147483812" r:id="rId50"/>
    <p:sldLayoutId id="2147483813" r:id="rId51"/>
    <p:sldLayoutId id="2147483814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72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UGAthens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</a:t>
            </a:r>
            <a:endParaRPr/>
          </a:p>
        </p:txBody>
      </p:sp>
      <p:sp>
        <p:nvSpPr>
          <p:cNvPr id="1444" name="Google Shape;1444;p172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Eleanor Madderra, Keerthana Ramesh, Isra Naweed, Anjali Devarapalli, Ryan Majd, Shreyan Bose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81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Tools (cont.)</a:t>
            </a:r>
            <a:endParaRPr sz="3200"/>
          </a:p>
        </p:txBody>
      </p:sp>
      <p:sp>
        <p:nvSpPr>
          <p:cNvPr id="1520" name="Google Shape;1520;p181"/>
          <p:cNvSpPr txBox="1"/>
          <p:nvPr>
            <p:ph idx="1" type="body"/>
          </p:nvPr>
        </p:nvSpPr>
        <p:spPr>
          <a:xfrm>
            <a:off x="298950" y="1272925"/>
            <a:ext cx="28362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Google Docs: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Documentation 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Good for collaboration and sharing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Tab feature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Allowed us to work on and view multiple documents in the same place 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Table of contents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Hyperlinked 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21" name="Google Shape;1521;p181"/>
          <p:cNvCxnSpPr/>
          <p:nvPr/>
        </p:nvCxnSpPr>
        <p:spPr>
          <a:xfrm>
            <a:off x="315925" y="1093925"/>
            <a:ext cx="638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2" name="Google Shape;152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309" y="1202500"/>
            <a:ext cx="2443500" cy="356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23" name="Google Shape;1523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256" y="1499200"/>
            <a:ext cx="3254700" cy="312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82"/>
          <p:cNvSpPr txBox="1"/>
          <p:nvPr>
            <p:ph type="title"/>
          </p:nvPr>
        </p:nvSpPr>
        <p:spPr>
          <a:xfrm>
            <a:off x="1117050" y="2348100"/>
            <a:ext cx="6909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529" name="Google Shape;1529;p182"/>
          <p:cNvSpPr txBox="1"/>
          <p:nvPr>
            <p:ph idx="2" type="title"/>
          </p:nvPr>
        </p:nvSpPr>
        <p:spPr>
          <a:xfrm>
            <a:off x="4001850" y="1340700"/>
            <a:ext cx="1447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83"/>
          <p:cNvSpPr txBox="1"/>
          <p:nvPr>
            <p:ph type="title"/>
          </p:nvPr>
        </p:nvSpPr>
        <p:spPr>
          <a:xfrm>
            <a:off x="713225" y="445025"/>
            <a:ext cx="727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Functional and Nonfunctional Requirements</a:t>
            </a:r>
            <a:endParaRPr sz="3200"/>
          </a:p>
        </p:txBody>
      </p:sp>
      <p:sp>
        <p:nvSpPr>
          <p:cNvPr id="1535" name="Google Shape;1535;p183"/>
          <p:cNvSpPr txBox="1"/>
          <p:nvPr>
            <p:ph idx="1" type="body"/>
          </p:nvPr>
        </p:nvSpPr>
        <p:spPr>
          <a:xfrm>
            <a:off x="713250" y="1806325"/>
            <a:ext cx="77175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Functional: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integration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Integrate the UGA and Athens bus data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Live updates of destination times + location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profile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Favorite routes and stops(TBD)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■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Users can easily access their commonly used routes and stops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Authentication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 through bus routes and stops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36" name="Google Shape;1536;p183"/>
          <p:cNvCxnSpPr/>
          <p:nvPr/>
        </p:nvCxnSpPr>
        <p:spPr>
          <a:xfrm>
            <a:off x="315925" y="1627325"/>
            <a:ext cx="638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84"/>
          <p:cNvSpPr txBox="1"/>
          <p:nvPr>
            <p:ph type="title"/>
          </p:nvPr>
        </p:nvSpPr>
        <p:spPr>
          <a:xfrm>
            <a:off x="713225" y="445025"/>
            <a:ext cx="727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Functional and Nonfunctional Requirements</a:t>
            </a:r>
            <a:endParaRPr sz="3200"/>
          </a:p>
        </p:txBody>
      </p:sp>
      <p:sp>
        <p:nvSpPr>
          <p:cNvPr id="1542" name="Google Shape;1542;p184"/>
          <p:cNvSpPr txBox="1"/>
          <p:nvPr>
            <p:ph idx="1" type="body"/>
          </p:nvPr>
        </p:nvSpPr>
        <p:spPr>
          <a:xfrm>
            <a:off x="713250" y="1806325"/>
            <a:ext cx="77175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Nonf</a:t>
            </a: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unctional: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Usability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Interface will be user-friendly, allowing the website to be used intuitively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Will have a responsive design, allowing it to be easily used on both desktop and mobile devices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Security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Store account information in a secure way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Javascript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43" name="Google Shape;1543;p184"/>
          <p:cNvCxnSpPr/>
          <p:nvPr/>
        </p:nvCxnSpPr>
        <p:spPr>
          <a:xfrm>
            <a:off x="315925" y="1627325"/>
            <a:ext cx="638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85"/>
          <p:cNvSpPr txBox="1"/>
          <p:nvPr>
            <p:ph type="title"/>
          </p:nvPr>
        </p:nvSpPr>
        <p:spPr>
          <a:xfrm>
            <a:off x="1094225" y="2926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 Cases</a:t>
            </a:r>
            <a:endParaRPr sz="3200"/>
          </a:p>
        </p:txBody>
      </p:sp>
      <p:cxnSp>
        <p:nvCxnSpPr>
          <p:cNvPr id="1549" name="Google Shape;1549;p185"/>
          <p:cNvCxnSpPr/>
          <p:nvPr/>
        </p:nvCxnSpPr>
        <p:spPr>
          <a:xfrm>
            <a:off x="620725" y="865325"/>
            <a:ext cx="465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50" name="Google Shape;1550;p185"/>
          <p:cNvGraphicFramePr/>
          <p:nvPr/>
        </p:nvGraphicFramePr>
        <p:xfrm>
          <a:off x="242175" y="1566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{847C849E-1813-4A7A-9DF9-E7388603A9C8}</a:tableStyleId>
              </a:tblPr>
              <a:tblGrid>
                <a:gridCol w="1078700"/>
                <a:gridCol w="3101425"/>
              </a:tblGrid>
              <a:tr h="2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Case: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Sorting Through Bus Stops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Actors: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Guest Users and Users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78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Description: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 use case begins when an individual visits the website. The user can be a guest user or a user with an account. The user will be able to sort through different bus stops of both UGA and Athens Transit systems. If a bus stop is selected, the website will display all routes that stop at that particular bus stop.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1551" name="Google Shape;1551;p185"/>
          <p:cNvGraphicFramePr/>
          <p:nvPr/>
        </p:nvGraphicFramePr>
        <p:xfrm>
          <a:off x="5162525" y="1566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{847C849E-1813-4A7A-9DF9-E7388603A9C8}</a:tableStyleId>
              </a:tblPr>
              <a:tblGrid>
                <a:gridCol w="896950"/>
                <a:gridCol w="2809625"/>
              </a:tblGrid>
              <a:tr h="12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Case: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Sorting Through Bus Routes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Actors: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Guest Users and Users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Description: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 use case begins when an individual visits the website. The user can be a guest user or a user with an account. The user will be able to sort through different bus routes of both UGA and Athens Transit systems. If a route is selected, the website will show all stops on that route.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86"/>
          <p:cNvSpPr txBox="1"/>
          <p:nvPr>
            <p:ph type="title"/>
          </p:nvPr>
        </p:nvSpPr>
        <p:spPr>
          <a:xfrm>
            <a:off x="1094225" y="2926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 Cases</a:t>
            </a:r>
            <a:endParaRPr sz="3200"/>
          </a:p>
        </p:txBody>
      </p:sp>
      <p:cxnSp>
        <p:nvCxnSpPr>
          <p:cNvPr id="1557" name="Google Shape;1557;p186"/>
          <p:cNvCxnSpPr/>
          <p:nvPr/>
        </p:nvCxnSpPr>
        <p:spPr>
          <a:xfrm>
            <a:off x="620725" y="865325"/>
            <a:ext cx="465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58" name="Google Shape;1558;p186"/>
          <p:cNvGraphicFramePr/>
          <p:nvPr/>
        </p:nvGraphicFramePr>
        <p:xfrm>
          <a:off x="797375" y="174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{847C849E-1813-4A7A-9DF9-E7388603A9C8}</a:tableStyleId>
              </a:tblPr>
              <a:tblGrid>
                <a:gridCol w="1149825"/>
                <a:gridCol w="3128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Case: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Sorting Through Favorites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Actors: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Description: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 use case begins when an individual logs into their account. The user will be able to sort through a list of all of their favorite bus stops and routes. If a route or stop is selected, it will display all stops or routes associated with it.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87"/>
          <p:cNvSpPr txBox="1"/>
          <p:nvPr>
            <p:ph type="title"/>
          </p:nvPr>
        </p:nvSpPr>
        <p:spPr>
          <a:xfrm>
            <a:off x="1094225" y="2926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 Case Diagram</a:t>
            </a:r>
            <a:endParaRPr sz="3200"/>
          </a:p>
        </p:txBody>
      </p:sp>
      <p:cxnSp>
        <p:nvCxnSpPr>
          <p:cNvPr id="1564" name="Google Shape;1564;p187"/>
          <p:cNvCxnSpPr/>
          <p:nvPr/>
        </p:nvCxnSpPr>
        <p:spPr>
          <a:xfrm>
            <a:off x="620725" y="865325"/>
            <a:ext cx="465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5" name="Google Shape;1565;p187"/>
          <p:cNvPicPr preferRelativeResize="0"/>
          <p:nvPr/>
        </p:nvPicPr>
        <p:blipFill rotWithShape="1">
          <a:blip r:embed="rId3">
            <a:alphaModFix/>
          </a:blip>
          <a:srcRect b="22136" l="0" r="0" t="0"/>
          <a:stretch/>
        </p:blipFill>
        <p:spPr>
          <a:xfrm>
            <a:off x="2471338" y="941525"/>
            <a:ext cx="4201324" cy="39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88"/>
          <p:cNvSpPr txBox="1"/>
          <p:nvPr>
            <p:ph type="title"/>
          </p:nvPr>
        </p:nvSpPr>
        <p:spPr>
          <a:xfrm>
            <a:off x="-3911075" y="0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 Case Diagram</a:t>
            </a:r>
            <a:endParaRPr sz="3200"/>
          </a:p>
        </p:txBody>
      </p:sp>
      <p:cxnSp>
        <p:nvCxnSpPr>
          <p:cNvPr id="1571" name="Google Shape;1571;p188"/>
          <p:cNvCxnSpPr/>
          <p:nvPr/>
        </p:nvCxnSpPr>
        <p:spPr>
          <a:xfrm>
            <a:off x="620725" y="286350"/>
            <a:ext cx="46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2" name="Google Shape;1572;p188"/>
          <p:cNvPicPr preferRelativeResize="0"/>
          <p:nvPr/>
        </p:nvPicPr>
        <p:blipFill rotWithShape="1">
          <a:blip r:embed="rId3">
            <a:alphaModFix/>
          </a:blip>
          <a:srcRect b="22136" l="0" r="0" t="0"/>
          <a:stretch/>
        </p:blipFill>
        <p:spPr>
          <a:xfrm>
            <a:off x="2471358" y="941525"/>
            <a:ext cx="7091000" cy="665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89"/>
          <p:cNvSpPr txBox="1"/>
          <p:nvPr>
            <p:ph type="title"/>
          </p:nvPr>
        </p:nvSpPr>
        <p:spPr>
          <a:xfrm>
            <a:off x="-3911075" y="0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 Case Diagram</a:t>
            </a:r>
            <a:endParaRPr sz="3200"/>
          </a:p>
        </p:txBody>
      </p:sp>
      <p:cxnSp>
        <p:nvCxnSpPr>
          <p:cNvPr id="1578" name="Google Shape;1578;p189"/>
          <p:cNvCxnSpPr/>
          <p:nvPr/>
        </p:nvCxnSpPr>
        <p:spPr>
          <a:xfrm>
            <a:off x="620725" y="286350"/>
            <a:ext cx="46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9" name="Google Shape;1579;p189"/>
          <p:cNvPicPr preferRelativeResize="0"/>
          <p:nvPr/>
        </p:nvPicPr>
        <p:blipFill rotWithShape="1">
          <a:blip r:embed="rId3">
            <a:alphaModFix/>
          </a:blip>
          <a:srcRect b="22136" l="0" r="0" t="0"/>
          <a:stretch/>
        </p:blipFill>
        <p:spPr>
          <a:xfrm>
            <a:off x="2471358" y="-1507725"/>
            <a:ext cx="7091000" cy="665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90"/>
          <p:cNvSpPr txBox="1"/>
          <p:nvPr>
            <p:ph type="title"/>
          </p:nvPr>
        </p:nvSpPr>
        <p:spPr>
          <a:xfrm>
            <a:off x="-3911075" y="0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 Case Diagram</a:t>
            </a:r>
            <a:endParaRPr sz="3200"/>
          </a:p>
        </p:txBody>
      </p:sp>
      <p:cxnSp>
        <p:nvCxnSpPr>
          <p:cNvPr id="1585" name="Google Shape;1585;p190"/>
          <p:cNvCxnSpPr/>
          <p:nvPr/>
        </p:nvCxnSpPr>
        <p:spPr>
          <a:xfrm>
            <a:off x="620725" y="286350"/>
            <a:ext cx="46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6" name="Google Shape;1586;p190"/>
          <p:cNvPicPr preferRelativeResize="0"/>
          <p:nvPr/>
        </p:nvPicPr>
        <p:blipFill rotWithShape="1">
          <a:blip r:embed="rId3">
            <a:alphaModFix/>
          </a:blip>
          <a:srcRect b="22136" l="0" r="0" t="0"/>
          <a:stretch/>
        </p:blipFill>
        <p:spPr>
          <a:xfrm>
            <a:off x="1839300" y="286350"/>
            <a:ext cx="5178302" cy="48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73"/>
          <p:cNvSpPr txBox="1"/>
          <p:nvPr>
            <p:ph type="title"/>
          </p:nvPr>
        </p:nvSpPr>
        <p:spPr>
          <a:xfrm>
            <a:off x="1550850" y="2348100"/>
            <a:ext cx="60423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UGAthens?</a:t>
            </a:r>
            <a:endParaRPr/>
          </a:p>
        </p:txBody>
      </p:sp>
      <p:sp>
        <p:nvSpPr>
          <p:cNvPr id="1450" name="Google Shape;1450;p173"/>
          <p:cNvSpPr txBox="1"/>
          <p:nvPr>
            <p:ph idx="2" type="title"/>
          </p:nvPr>
        </p:nvSpPr>
        <p:spPr>
          <a:xfrm>
            <a:off x="4001850" y="1340700"/>
            <a:ext cx="11403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91"/>
          <p:cNvSpPr txBox="1"/>
          <p:nvPr>
            <p:ph type="title"/>
          </p:nvPr>
        </p:nvSpPr>
        <p:spPr>
          <a:xfrm>
            <a:off x="1550850" y="2348100"/>
            <a:ext cx="60423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Design</a:t>
            </a:r>
            <a:endParaRPr/>
          </a:p>
        </p:txBody>
      </p:sp>
      <p:sp>
        <p:nvSpPr>
          <p:cNvPr id="1592" name="Google Shape;1592;p191"/>
          <p:cNvSpPr txBox="1"/>
          <p:nvPr>
            <p:ph idx="2" type="title"/>
          </p:nvPr>
        </p:nvSpPr>
        <p:spPr>
          <a:xfrm>
            <a:off x="4001850" y="1340700"/>
            <a:ext cx="1447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92"/>
          <p:cNvSpPr txBox="1"/>
          <p:nvPr>
            <p:ph type="title"/>
          </p:nvPr>
        </p:nvSpPr>
        <p:spPr>
          <a:xfrm>
            <a:off x="1094225" y="2926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Front End</a:t>
            </a:r>
            <a:endParaRPr sz="3200"/>
          </a:p>
        </p:txBody>
      </p:sp>
      <p:cxnSp>
        <p:nvCxnSpPr>
          <p:cNvPr id="1598" name="Google Shape;1598;p192"/>
          <p:cNvCxnSpPr/>
          <p:nvPr/>
        </p:nvCxnSpPr>
        <p:spPr>
          <a:xfrm>
            <a:off x="620725" y="865325"/>
            <a:ext cx="465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p192"/>
          <p:cNvSpPr txBox="1"/>
          <p:nvPr/>
        </p:nvSpPr>
        <p:spPr>
          <a:xfrm>
            <a:off x="479025" y="865325"/>
            <a:ext cx="53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Interface Design Created in Figma</a:t>
            </a:r>
            <a:endParaRPr/>
          </a:p>
        </p:txBody>
      </p:sp>
      <p:pic>
        <p:nvPicPr>
          <p:cNvPr id="1600" name="Google Shape;1600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900" y="1327025"/>
            <a:ext cx="4508205" cy="33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193"/>
          <p:cNvSpPr txBox="1"/>
          <p:nvPr>
            <p:ph type="title"/>
          </p:nvPr>
        </p:nvSpPr>
        <p:spPr>
          <a:xfrm>
            <a:off x="1094225" y="2926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Front End</a:t>
            </a:r>
            <a:endParaRPr sz="3200"/>
          </a:p>
        </p:txBody>
      </p:sp>
      <p:cxnSp>
        <p:nvCxnSpPr>
          <p:cNvPr id="1606" name="Google Shape;1606;p193"/>
          <p:cNvCxnSpPr/>
          <p:nvPr/>
        </p:nvCxnSpPr>
        <p:spPr>
          <a:xfrm>
            <a:off x="620725" y="865325"/>
            <a:ext cx="465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7" name="Google Shape;1607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1029025"/>
            <a:ext cx="4711502" cy="211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50075"/>
            <a:ext cx="4437949" cy="25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94"/>
          <p:cNvSpPr txBox="1"/>
          <p:nvPr>
            <p:ph type="title"/>
          </p:nvPr>
        </p:nvSpPr>
        <p:spPr>
          <a:xfrm>
            <a:off x="1094225" y="292625"/>
            <a:ext cx="74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Back</a:t>
            </a:r>
            <a:r>
              <a:rPr lang="en" sz="3200"/>
              <a:t> End- Authentication using Firebase</a:t>
            </a:r>
            <a:endParaRPr sz="3200"/>
          </a:p>
        </p:txBody>
      </p:sp>
      <p:cxnSp>
        <p:nvCxnSpPr>
          <p:cNvPr id="1614" name="Google Shape;1614;p194"/>
          <p:cNvCxnSpPr/>
          <p:nvPr/>
        </p:nvCxnSpPr>
        <p:spPr>
          <a:xfrm>
            <a:off x="620725" y="865325"/>
            <a:ext cx="465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5" name="Google Shape;1615;p194"/>
          <p:cNvSpPr txBox="1"/>
          <p:nvPr/>
        </p:nvSpPr>
        <p:spPr>
          <a:xfrm>
            <a:off x="468400" y="1361000"/>
            <a:ext cx="7458900" cy="3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used firebase for authentication to securely log users into the UGAthens website          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6" name="Google Shape;1616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00" y="2091175"/>
            <a:ext cx="2382250" cy="218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125" y="2091175"/>
            <a:ext cx="2421713" cy="21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575" y="2045675"/>
            <a:ext cx="2421725" cy="2272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95"/>
          <p:cNvSpPr txBox="1"/>
          <p:nvPr>
            <p:ph type="title"/>
          </p:nvPr>
        </p:nvSpPr>
        <p:spPr>
          <a:xfrm>
            <a:off x="612800" y="591075"/>
            <a:ext cx="71721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Google Maps API along with Google Transit within Google Maps</a:t>
            </a:r>
            <a:endParaRPr sz="3000"/>
          </a:p>
        </p:txBody>
      </p:sp>
      <p:pic>
        <p:nvPicPr>
          <p:cNvPr id="1624" name="Google Shape;1624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25" y="1700000"/>
            <a:ext cx="2748325" cy="22308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195"/>
          <p:cNvSpPr txBox="1"/>
          <p:nvPr/>
        </p:nvSpPr>
        <p:spPr>
          <a:xfrm>
            <a:off x="3188050" y="1751575"/>
            <a:ext cx="55791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Utilized</a:t>
            </a: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</a:t>
            </a:r>
            <a:r>
              <a:rPr b="1"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Google Maps API</a:t>
            </a: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to display interactive maps and pinpoint locations relevant to our project.</a:t>
            </a:r>
            <a:endParaRPr sz="15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Google Transit</a:t>
            </a: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 was incorporated to provide real-time transit schedules, routes, and travel times, enhancing the user experience for transportation planning.</a:t>
            </a:r>
            <a:endParaRPr sz="15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idaloka"/>
              <a:buChar char="●"/>
            </a:pPr>
            <a:r>
              <a:rPr lang="en" sz="15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This integration ensured accurate, dynamic navigation tailored to user needs.</a:t>
            </a:r>
            <a:endParaRPr sz="15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1626" name="Google Shape;1626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625" y="3762999"/>
            <a:ext cx="3824398" cy="9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96"/>
          <p:cNvSpPr txBox="1"/>
          <p:nvPr>
            <p:ph type="title"/>
          </p:nvPr>
        </p:nvSpPr>
        <p:spPr>
          <a:xfrm>
            <a:off x="1094225" y="2926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UML Diagram</a:t>
            </a:r>
            <a:endParaRPr sz="3200"/>
          </a:p>
        </p:txBody>
      </p:sp>
      <p:cxnSp>
        <p:nvCxnSpPr>
          <p:cNvPr id="1632" name="Google Shape;1632;p196"/>
          <p:cNvCxnSpPr/>
          <p:nvPr/>
        </p:nvCxnSpPr>
        <p:spPr>
          <a:xfrm>
            <a:off x="620725" y="865325"/>
            <a:ext cx="465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3" name="Google Shape;1633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950" y="1050400"/>
            <a:ext cx="4501250" cy="37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96"/>
          <p:cNvSpPr txBox="1"/>
          <p:nvPr/>
        </p:nvSpPr>
        <p:spPr>
          <a:xfrm>
            <a:off x="449025" y="1159325"/>
            <a:ext cx="33066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This UML diagram provides a clear blueprint for the website's structure, ensuring intuitive navigation, live tracking, and user-centric features. The relationships between classes illustrate how user data, routes, stops, and live bus information are interconnected to deliver a seamless public transportation experience in Athens.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97"/>
          <p:cNvSpPr txBox="1"/>
          <p:nvPr>
            <p:ph type="title"/>
          </p:nvPr>
        </p:nvSpPr>
        <p:spPr>
          <a:xfrm>
            <a:off x="1550850" y="2348100"/>
            <a:ext cx="60423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640" name="Google Shape;1640;p197"/>
          <p:cNvSpPr txBox="1"/>
          <p:nvPr>
            <p:ph idx="2" type="title"/>
          </p:nvPr>
        </p:nvSpPr>
        <p:spPr>
          <a:xfrm>
            <a:off x="4001850" y="1340700"/>
            <a:ext cx="1447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98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Test Cases</a:t>
            </a:r>
            <a:endParaRPr sz="3200"/>
          </a:p>
        </p:txBody>
      </p:sp>
      <p:sp>
        <p:nvSpPr>
          <p:cNvPr id="1646" name="Google Shape;1646;p198"/>
          <p:cNvSpPr txBox="1"/>
          <p:nvPr>
            <p:ph idx="1" type="body"/>
          </p:nvPr>
        </p:nvSpPr>
        <p:spPr>
          <a:xfrm>
            <a:off x="713250" y="1272925"/>
            <a:ext cx="77175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 are the current registered users of our app:</a:t>
            </a:r>
            <a:b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47" name="Google Shape;1647;p198"/>
          <p:cNvCxnSpPr/>
          <p:nvPr/>
        </p:nvCxnSpPr>
        <p:spPr>
          <a:xfrm>
            <a:off x="315925" y="1093925"/>
            <a:ext cx="638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8" name="Google Shape;164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00" y="1711600"/>
            <a:ext cx="4478500" cy="26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9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(cont.)</a:t>
            </a:r>
            <a:endParaRPr/>
          </a:p>
        </p:txBody>
      </p:sp>
      <p:pic>
        <p:nvPicPr>
          <p:cNvPr id="1654" name="Google Shape;165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525" y="445025"/>
            <a:ext cx="3547675" cy="43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200"/>
          <p:cNvSpPr txBox="1"/>
          <p:nvPr>
            <p:ph type="title"/>
          </p:nvPr>
        </p:nvSpPr>
        <p:spPr>
          <a:xfrm>
            <a:off x="1550850" y="2348100"/>
            <a:ext cx="60423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1660" name="Google Shape;1660;p200"/>
          <p:cNvSpPr txBox="1"/>
          <p:nvPr>
            <p:ph idx="2" type="title"/>
          </p:nvPr>
        </p:nvSpPr>
        <p:spPr>
          <a:xfrm>
            <a:off x="4001850" y="1340700"/>
            <a:ext cx="1447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7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Problem</a:t>
            </a:r>
            <a:endParaRPr sz="3200"/>
          </a:p>
        </p:txBody>
      </p:sp>
      <p:sp>
        <p:nvSpPr>
          <p:cNvPr id="1456" name="Google Shape;1456;p174"/>
          <p:cNvSpPr txBox="1"/>
          <p:nvPr>
            <p:ph idx="1" type="body"/>
          </p:nvPr>
        </p:nvSpPr>
        <p:spPr>
          <a:xfrm>
            <a:off x="713250" y="1272925"/>
            <a:ext cx="77175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Navigating public transportation can be difficult and intimidating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○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specially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for those who are new to using public transportation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UGA app currently has a section where users can view both UGA and Athens Transit data, but not at the same time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Users often have to check both sources to find their most efficient route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57" name="Google Shape;1457;p174"/>
          <p:cNvCxnSpPr/>
          <p:nvPr/>
        </p:nvCxnSpPr>
        <p:spPr>
          <a:xfrm>
            <a:off x="315925" y="1093925"/>
            <a:ext cx="638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8" name="Google Shape;1458;p174"/>
          <p:cNvPicPr preferRelativeResize="0"/>
          <p:nvPr/>
        </p:nvPicPr>
        <p:blipFill rotWithShape="1">
          <a:blip r:embed="rId3">
            <a:alphaModFix/>
          </a:blip>
          <a:srcRect b="9774" l="3378" r="4310" t="4410"/>
          <a:stretch/>
        </p:blipFill>
        <p:spPr>
          <a:xfrm>
            <a:off x="5617400" y="2826325"/>
            <a:ext cx="3228600" cy="190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59" name="Google Shape;1459;p174"/>
          <p:cNvSpPr txBox="1"/>
          <p:nvPr/>
        </p:nvSpPr>
        <p:spPr>
          <a:xfrm>
            <a:off x="713250" y="2826325"/>
            <a:ext cx="4835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Switching between the two systems can be confusing and frustrating for users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60" name="Google Shape;1460;p174"/>
          <p:cNvSpPr/>
          <p:nvPr/>
        </p:nvSpPr>
        <p:spPr>
          <a:xfrm>
            <a:off x="6446675" y="3287500"/>
            <a:ext cx="750300" cy="750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1" name="Google Shape;1461;p174"/>
          <p:cNvSpPr/>
          <p:nvPr/>
        </p:nvSpPr>
        <p:spPr>
          <a:xfrm>
            <a:off x="7280225" y="3287500"/>
            <a:ext cx="750300" cy="7503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7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Goal</a:t>
            </a:r>
            <a:endParaRPr sz="3200"/>
          </a:p>
        </p:txBody>
      </p:sp>
      <p:sp>
        <p:nvSpPr>
          <p:cNvPr id="1467" name="Google Shape;1467;p175"/>
          <p:cNvSpPr txBox="1"/>
          <p:nvPr>
            <p:ph idx="1" type="body"/>
          </p:nvPr>
        </p:nvSpPr>
        <p:spPr>
          <a:xfrm>
            <a:off x="713250" y="11967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Encourage those who live in Athens to use public transportation by making it easy to navigate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 website that enables UGA students, Athens residents, and Athens visitors to view a consolidated list UGA and Athens Transit bus routes, stops, and live bus tracking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Specifically: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Users are able to select a route and see all stops on that route as well as active buses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Users are able to select a stop and see all routes that stop there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■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Includes both UGA and Athens buses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Users are able to create an account and save favorite routes and stops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■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Will be able to filter by favorites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68" name="Google Shape;1468;p175"/>
          <p:cNvCxnSpPr/>
          <p:nvPr/>
        </p:nvCxnSpPr>
        <p:spPr>
          <a:xfrm>
            <a:off x="315925" y="1093925"/>
            <a:ext cx="638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76"/>
          <p:cNvSpPr txBox="1"/>
          <p:nvPr>
            <p:ph type="title"/>
          </p:nvPr>
        </p:nvSpPr>
        <p:spPr>
          <a:xfrm>
            <a:off x="1550850" y="2348100"/>
            <a:ext cx="60423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sp>
        <p:nvSpPr>
          <p:cNvPr id="1474" name="Google Shape;1474;p176"/>
          <p:cNvSpPr txBox="1"/>
          <p:nvPr>
            <p:ph idx="2" type="title"/>
          </p:nvPr>
        </p:nvSpPr>
        <p:spPr>
          <a:xfrm>
            <a:off x="4001850" y="1340700"/>
            <a:ext cx="1447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77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Responsibilities</a:t>
            </a:r>
            <a:endParaRPr sz="3200"/>
          </a:p>
        </p:txBody>
      </p:sp>
      <p:cxnSp>
        <p:nvCxnSpPr>
          <p:cNvPr id="1480" name="Google Shape;1480;p177"/>
          <p:cNvCxnSpPr/>
          <p:nvPr/>
        </p:nvCxnSpPr>
        <p:spPr>
          <a:xfrm>
            <a:off x="315925" y="1093925"/>
            <a:ext cx="638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81" name="Google Shape;1481;p177"/>
          <p:cNvGraphicFramePr/>
          <p:nvPr/>
        </p:nvGraphicFramePr>
        <p:xfrm>
          <a:off x="333100" y="119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{2636E3B3-F478-4488-8976-2025980D9ED4}</a:tableStyleId>
              </a:tblPr>
              <a:tblGrid>
                <a:gridCol w="2060375"/>
                <a:gridCol w="6417425"/>
              </a:tblGrid>
              <a:tr h="65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Project Manager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Ryan Majd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Identify and assign tasks as needed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Monitors process of team and keeps everyone on track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Helps in different areas of the project as needed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Architect/Documentor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Eleanor Madderra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Maintains and update the GitHub Repository and Project page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Keeps up with documentation including the project plan, software design document, and the software requirements specification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Website Tester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Shreyan Bose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Document test plans and test results,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checking for ways users may accidently or maliciously abuse different aspects of the website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Ensure that the website shows accurate, easily readable information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Web Designer(s)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Isra Naweed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Keke Ramesh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Determines the overall look and feel of the website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Keeps in mind user need while designing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nsur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 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easy usability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Back End Developer(s)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Anjali Devarapalli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Keke Ramesh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Isra Naweed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Build the backend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Scrape the Athens and UGA Transit websites and combine route information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ontserrat"/>
                        <a:buChar char="-"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 a working map with live bus tracking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78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Organizational Structure</a:t>
            </a:r>
            <a:endParaRPr sz="3200"/>
          </a:p>
        </p:txBody>
      </p:sp>
      <p:cxnSp>
        <p:nvCxnSpPr>
          <p:cNvPr id="1487" name="Google Shape;1487;p178"/>
          <p:cNvCxnSpPr/>
          <p:nvPr/>
        </p:nvCxnSpPr>
        <p:spPr>
          <a:xfrm>
            <a:off x="315925" y="1093925"/>
            <a:ext cx="638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178"/>
          <p:cNvSpPr/>
          <p:nvPr/>
        </p:nvSpPr>
        <p:spPr>
          <a:xfrm>
            <a:off x="3698103" y="1839975"/>
            <a:ext cx="1747800" cy="923700"/>
          </a:xfrm>
          <a:prstGeom prst="rect">
            <a:avLst/>
          </a:prstGeom>
          <a:solidFill>
            <a:srgbClr val="B3BFDA"/>
          </a:solidFill>
          <a:ln cap="flat" cmpd="sng" w="28575">
            <a:solidFill>
              <a:srgbClr val="37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957"/>
                </a:solidFill>
              </a:rPr>
              <a:t>Project Manager</a:t>
            </a:r>
            <a:endParaRPr b="1">
              <a:solidFill>
                <a:srgbClr val="374957"/>
              </a:solidFill>
            </a:endParaRPr>
          </a:p>
        </p:txBody>
      </p:sp>
      <p:sp>
        <p:nvSpPr>
          <p:cNvPr id="1489" name="Google Shape;1489;p178"/>
          <p:cNvSpPr/>
          <p:nvPr/>
        </p:nvSpPr>
        <p:spPr>
          <a:xfrm>
            <a:off x="1001066" y="3677425"/>
            <a:ext cx="1411800" cy="923700"/>
          </a:xfrm>
          <a:prstGeom prst="rect">
            <a:avLst/>
          </a:prstGeom>
          <a:solidFill>
            <a:srgbClr val="B3BFDA"/>
          </a:solidFill>
          <a:ln cap="flat" cmpd="sng" w="28575">
            <a:solidFill>
              <a:srgbClr val="37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957"/>
                </a:solidFill>
              </a:rPr>
              <a:t>Architect/</a:t>
            </a:r>
            <a:endParaRPr b="1">
              <a:solidFill>
                <a:srgbClr val="37495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957"/>
                </a:solidFill>
              </a:rPr>
              <a:t>Documenter</a:t>
            </a:r>
            <a:endParaRPr b="1">
              <a:solidFill>
                <a:srgbClr val="374957"/>
              </a:solidFill>
            </a:endParaRPr>
          </a:p>
        </p:txBody>
      </p:sp>
      <p:sp>
        <p:nvSpPr>
          <p:cNvPr id="1490" name="Google Shape;1490;p178"/>
          <p:cNvSpPr/>
          <p:nvPr/>
        </p:nvSpPr>
        <p:spPr>
          <a:xfrm>
            <a:off x="2911089" y="3677425"/>
            <a:ext cx="1411800" cy="923700"/>
          </a:xfrm>
          <a:prstGeom prst="rect">
            <a:avLst/>
          </a:prstGeom>
          <a:solidFill>
            <a:srgbClr val="B3BFDA"/>
          </a:solidFill>
          <a:ln cap="flat" cmpd="sng" w="28575">
            <a:solidFill>
              <a:srgbClr val="37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957"/>
                </a:solidFill>
              </a:rPr>
              <a:t>Web Designer</a:t>
            </a:r>
            <a:endParaRPr b="1">
              <a:solidFill>
                <a:srgbClr val="374957"/>
              </a:solidFill>
            </a:endParaRPr>
          </a:p>
        </p:txBody>
      </p:sp>
      <p:sp>
        <p:nvSpPr>
          <p:cNvPr id="1491" name="Google Shape;1491;p178"/>
          <p:cNvSpPr/>
          <p:nvPr/>
        </p:nvSpPr>
        <p:spPr>
          <a:xfrm>
            <a:off x="4821111" y="3677425"/>
            <a:ext cx="1411800" cy="923700"/>
          </a:xfrm>
          <a:prstGeom prst="rect">
            <a:avLst/>
          </a:prstGeom>
          <a:solidFill>
            <a:srgbClr val="B3BFDA"/>
          </a:solidFill>
          <a:ln cap="flat" cmpd="sng" w="28575">
            <a:solidFill>
              <a:srgbClr val="37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957"/>
                </a:solidFill>
              </a:rPr>
              <a:t>Back End Developer</a:t>
            </a:r>
            <a:endParaRPr b="1">
              <a:solidFill>
                <a:srgbClr val="374957"/>
              </a:solidFill>
            </a:endParaRPr>
          </a:p>
        </p:txBody>
      </p:sp>
      <p:sp>
        <p:nvSpPr>
          <p:cNvPr id="1492" name="Google Shape;1492;p178"/>
          <p:cNvSpPr/>
          <p:nvPr/>
        </p:nvSpPr>
        <p:spPr>
          <a:xfrm>
            <a:off x="6731134" y="3677425"/>
            <a:ext cx="1411800" cy="923700"/>
          </a:xfrm>
          <a:prstGeom prst="rect">
            <a:avLst/>
          </a:prstGeom>
          <a:solidFill>
            <a:srgbClr val="B3BFDA"/>
          </a:solidFill>
          <a:ln cap="flat" cmpd="sng" w="28575">
            <a:solidFill>
              <a:srgbClr val="37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957"/>
                </a:solidFill>
              </a:rPr>
              <a:t>Website Tester</a:t>
            </a:r>
            <a:endParaRPr b="1">
              <a:solidFill>
                <a:srgbClr val="374957"/>
              </a:solidFill>
            </a:endParaRPr>
          </a:p>
        </p:txBody>
      </p:sp>
      <p:cxnSp>
        <p:nvCxnSpPr>
          <p:cNvPr id="1493" name="Google Shape;1493;p178"/>
          <p:cNvCxnSpPr>
            <a:stCxn id="1488" idx="2"/>
          </p:cNvCxnSpPr>
          <p:nvPr/>
        </p:nvCxnSpPr>
        <p:spPr>
          <a:xfrm>
            <a:off x="4572003" y="2763675"/>
            <a:ext cx="0" cy="345300"/>
          </a:xfrm>
          <a:prstGeom prst="straightConnector1">
            <a:avLst/>
          </a:prstGeom>
          <a:noFill/>
          <a:ln cap="flat" cmpd="sng" w="2857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4" name="Google Shape;1494;p178"/>
          <p:cNvCxnSpPr/>
          <p:nvPr/>
        </p:nvCxnSpPr>
        <p:spPr>
          <a:xfrm>
            <a:off x="1696303" y="3118975"/>
            <a:ext cx="5754900" cy="0"/>
          </a:xfrm>
          <a:prstGeom prst="straightConnector1">
            <a:avLst/>
          </a:prstGeom>
          <a:noFill/>
          <a:ln cap="flat" cmpd="sng" w="2857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5" name="Google Shape;1495;p178"/>
          <p:cNvCxnSpPr>
            <a:stCxn id="1489" idx="0"/>
          </p:cNvCxnSpPr>
          <p:nvPr/>
        </p:nvCxnSpPr>
        <p:spPr>
          <a:xfrm rot="10800000">
            <a:off x="1706966" y="3109825"/>
            <a:ext cx="0" cy="567600"/>
          </a:xfrm>
          <a:prstGeom prst="straightConnector1">
            <a:avLst/>
          </a:prstGeom>
          <a:noFill/>
          <a:ln cap="flat" cmpd="sng" w="2857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178"/>
          <p:cNvCxnSpPr>
            <a:stCxn id="1490" idx="0"/>
          </p:cNvCxnSpPr>
          <p:nvPr/>
        </p:nvCxnSpPr>
        <p:spPr>
          <a:xfrm rot="10800000">
            <a:off x="3616989" y="3121225"/>
            <a:ext cx="0" cy="556200"/>
          </a:xfrm>
          <a:prstGeom prst="straightConnector1">
            <a:avLst/>
          </a:prstGeom>
          <a:noFill/>
          <a:ln cap="flat" cmpd="sng" w="2857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178"/>
          <p:cNvCxnSpPr>
            <a:stCxn id="1491" idx="0"/>
          </p:cNvCxnSpPr>
          <p:nvPr/>
        </p:nvCxnSpPr>
        <p:spPr>
          <a:xfrm rot="10800000">
            <a:off x="5527011" y="3132925"/>
            <a:ext cx="0" cy="544500"/>
          </a:xfrm>
          <a:prstGeom prst="straightConnector1">
            <a:avLst/>
          </a:prstGeom>
          <a:noFill/>
          <a:ln cap="flat" cmpd="sng" w="2857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178"/>
          <p:cNvCxnSpPr>
            <a:stCxn id="1492" idx="0"/>
          </p:cNvCxnSpPr>
          <p:nvPr/>
        </p:nvCxnSpPr>
        <p:spPr>
          <a:xfrm rot="10800000">
            <a:off x="7437034" y="3121225"/>
            <a:ext cx="0" cy="556200"/>
          </a:xfrm>
          <a:prstGeom prst="straightConnector1">
            <a:avLst/>
          </a:prstGeom>
          <a:noFill/>
          <a:ln cap="flat" cmpd="sng" w="2857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178"/>
          <p:cNvSpPr txBox="1"/>
          <p:nvPr>
            <p:ph idx="1" type="body"/>
          </p:nvPr>
        </p:nvSpPr>
        <p:spPr>
          <a:xfrm>
            <a:off x="256050" y="1272925"/>
            <a:ext cx="32091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We operate under a 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hierarchical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structure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Responsibilities are assigned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Manager makes sure we stay on track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Reassign responsibilities when necessary 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7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Tools</a:t>
            </a:r>
            <a:endParaRPr sz="3200"/>
          </a:p>
        </p:txBody>
      </p:sp>
      <p:sp>
        <p:nvSpPr>
          <p:cNvPr id="1505" name="Google Shape;1505;p179"/>
          <p:cNvSpPr txBox="1"/>
          <p:nvPr>
            <p:ph idx="1" type="body"/>
          </p:nvPr>
        </p:nvSpPr>
        <p:spPr>
          <a:xfrm>
            <a:off x="375150" y="1425325"/>
            <a:ext cx="30309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GitHub Repository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Version control tool 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Centralized location for our files 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GitHub Projects 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Keep track of individual and team assignments 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Stay on schedule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Easy to view each of our 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planned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iterations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06" name="Google Shape;1506;p179"/>
          <p:cNvCxnSpPr/>
          <p:nvPr/>
        </p:nvCxnSpPr>
        <p:spPr>
          <a:xfrm>
            <a:off x="315925" y="1093925"/>
            <a:ext cx="638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7" name="Google Shape;150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075" y="1503350"/>
            <a:ext cx="5534326" cy="281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1104"/>
            <a:ext cx="9144003" cy="3201294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80"/>
          <p:cNvSpPr txBox="1"/>
          <p:nvPr>
            <p:ph type="title"/>
          </p:nvPr>
        </p:nvSpPr>
        <p:spPr>
          <a:xfrm>
            <a:off x="1094225" y="2926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Roadmap</a:t>
            </a:r>
            <a:endParaRPr sz="3200"/>
          </a:p>
        </p:txBody>
      </p:sp>
      <p:cxnSp>
        <p:nvCxnSpPr>
          <p:cNvPr id="1514" name="Google Shape;1514;p180"/>
          <p:cNvCxnSpPr/>
          <p:nvPr/>
        </p:nvCxnSpPr>
        <p:spPr>
          <a:xfrm>
            <a:off x="620725" y="865325"/>
            <a:ext cx="425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